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76" r:id="rId10"/>
    <p:sldId id="277" r:id="rId11"/>
    <p:sldId id="278" r:id="rId12"/>
    <p:sldId id="279" r:id="rId13"/>
    <p:sldId id="280" r:id="rId14"/>
    <p:sldId id="263" r:id="rId15"/>
    <p:sldId id="264" r:id="rId16"/>
    <p:sldId id="265" r:id="rId17"/>
    <p:sldId id="266" r:id="rId18"/>
    <p:sldId id="271" r:id="rId19"/>
    <p:sldId id="272" r:id="rId20"/>
    <p:sldId id="267" r:id="rId21"/>
    <p:sldId id="268" r:id="rId22"/>
    <p:sldId id="269" r:id="rId23"/>
    <p:sldId id="274" r:id="rId24"/>
    <p:sldId id="273" r:id="rId25"/>
    <p:sldId id="270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78129" autoAdjust="0"/>
  </p:normalViewPr>
  <p:slideViewPr>
    <p:cSldViewPr snapToGrid="0">
      <p:cViewPr varScale="1">
        <p:scale>
          <a:sx n="64" d="100"/>
          <a:sy n="64" d="100"/>
        </p:scale>
        <p:origin x="14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35EB1-91D0-4165-8377-C272D09A76CD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60B6F-442E-4271-99B3-D3B89185DD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098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60B6F-442E-4271-99B3-D3B89185DD8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950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60B6F-442E-4271-99B3-D3B89185DD8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848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60B6F-442E-4271-99B3-D3B89185DD8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640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60B6F-442E-4271-99B3-D3B89185DD8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266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60B6F-442E-4271-99B3-D3B89185DD8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889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60B6F-442E-4271-99B3-D3B89185DD8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236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B977C0-20C3-A5E1-E9CA-ADFBE1B0A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9E2188-5AAB-4069-D9DB-426C3234E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13ED64-592A-FCC3-A052-CBD91490F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8CD2-4F82-4CB5-8F1B-D8C4D7535E2F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A8FB97-5717-0E4E-5627-1BAE674C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8176CE-4FF0-ADBB-6B53-142C4975A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0782-C90C-4FCA-9C19-1402FF001B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54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E0E60-6B9C-717D-A2E7-574BFA0B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00930F7-9626-F557-FFD6-2D3F72627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4DCC9F-41AC-9EED-7B40-C26C4F7B5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8CD2-4F82-4CB5-8F1B-D8C4D7535E2F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7F85A6-3EA1-1AA1-66D2-96D04B197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D9CB1-9C4A-C1C7-1F5E-4C43AC78C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0782-C90C-4FCA-9C19-1402FF001B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32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CC05248-D1C8-FE2A-60F2-2F105666F0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ADE0F3-DB75-5DB2-6F1B-E929A5E78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2B8F6C-EFF7-A2B6-5344-2047F35A1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8CD2-4F82-4CB5-8F1B-D8C4D7535E2F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ABB37E-E40B-7BCB-F30C-B5712D80A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0DD500-D0A8-DC01-4A9A-411F4788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0782-C90C-4FCA-9C19-1402FF001B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09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D9369-CD73-2356-2E23-1FCAF169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CBF796-C847-9E1E-BA3D-9FBCE439B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F00A2F-06C3-2C11-6D52-C7C95EF0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8CD2-4F82-4CB5-8F1B-D8C4D7535E2F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5C7F1C-1238-92B0-AB3F-595532C94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0C62F2-4CD6-3BC0-32A1-7CBCE0651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0782-C90C-4FCA-9C19-1402FF001B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4468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FC2764-23FF-2A5B-A3C5-15C2F717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D408AD-FED3-5152-D795-18D2108D7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47019E-8446-A244-E6C0-D08CFE749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8CD2-4F82-4CB5-8F1B-D8C4D7535E2F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8CF917-6724-4379-51C6-E01F5D10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7C4F7E-9562-7BDF-85C1-2608E51E7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0782-C90C-4FCA-9C19-1402FF001B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928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51827-2D65-A13B-C379-6E288A1FC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0D5707-EE7C-851D-B087-ED353FA5B6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96126B-53B1-7493-382A-0B5BB1FED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1A83B4-C38B-407E-74D1-923BA7CE3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8CD2-4F82-4CB5-8F1B-D8C4D7535E2F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1F3C47-1DB3-4288-14FF-29471D03B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7023DB-F4DA-3906-2F98-D331BE0C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0782-C90C-4FCA-9C19-1402FF001B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45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CC12B8-FF10-1739-0CD1-313E72810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72D619-D479-446F-E49D-92630B6D5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9CF3C3D-13DC-81C6-4798-7C4CD6B73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D21A8D-B757-6CFF-D79B-98F450E75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B70B554-C48A-85A3-C03E-1FF5700AF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0296B8-9AF2-3402-E7F8-3B43EF65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8CD2-4F82-4CB5-8F1B-D8C4D7535E2F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CAEFEE5-A7EF-A8C8-78CA-99CBAA047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8BE0D9F-0C18-7185-50DF-6745F0B5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0782-C90C-4FCA-9C19-1402FF001B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40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125C94-40EC-57AA-9A4F-5D02B36AF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8BFAF5-CCB9-E207-63BA-1A4319726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8CD2-4F82-4CB5-8F1B-D8C4D7535E2F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6E2CB8-D244-DC75-6430-7809B626E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D9B96E7-CFE9-14AA-9C7D-584ED516F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0782-C90C-4FCA-9C19-1402FF001B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200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6EB224A-6AE9-9EE4-5FC9-5D34F47E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8CD2-4F82-4CB5-8F1B-D8C4D7535E2F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50BC600-285A-4544-AD2D-B2678D5A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022B6B-02F5-35D2-2EDA-13961670B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0782-C90C-4FCA-9C19-1402FF001B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39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32F99-2FC4-3F45-4622-A277D959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0CB29B-C3D2-9C33-65D9-0CA0BBFD0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EF3B65-2A70-4EC4-F373-4F76A6327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CC5638-9CFC-CC23-1436-4E1D5D1C5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8CD2-4F82-4CB5-8F1B-D8C4D7535E2F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A3ADBE-AEB4-7566-7687-E9B231584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735D76-1201-D3F6-67CD-50D0F456A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0782-C90C-4FCA-9C19-1402FF001B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28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323F2B-A505-3FD1-B4A5-6CCB41E34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EBFB2C-268E-5C1C-A266-721807EF3D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FF93F6-9AEE-5A63-0D79-49A9D3A4D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3AEB3-2D94-9B98-B37C-52051EB83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8CD2-4F82-4CB5-8F1B-D8C4D7535E2F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66B23C-DDAC-684E-BD93-A97D51D0A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F27557-7842-ED1A-6AC5-CBC1877D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0782-C90C-4FCA-9C19-1402FF001B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594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D737A-7570-B05B-16AB-1321CDAC1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D7FE13-633C-5324-0126-1DE1AA4E4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2F93A6-B3F3-E4EF-0273-78ED13837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B8CD2-4F82-4CB5-8F1B-D8C4D7535E2F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FB36A5-4113-0446-E8B5-C03E7BECD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11A639-895F-8C4B-9812-12A658073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50782-C90C-4FCA-9C19-1402FF001B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0857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B32BC3-A791-1619-2A80-56FA651EC9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Сектор </a:t>
            </a:r>
            <a:r>
              <a:rPr lang="en-US" dirty="0" err="1"/>
              <a:t>Robototech</a:t>
            </a:r>
            <a:endParaRPr lang="ru-RU" dirty="0"/>
          </a:p>
        </p:txBody>
      </p:sp>
      <p:sp>
        <p:nvSpPr>
          <p:cNvPr id="5" name="AutoShape 4" descr="Европарламент решает, считать ли роботов &quot;электронной ...">
            <a:extLst>
              <a:ext uri="{FF2B5EF4-FFF2-40B4-BE49-F238E27FC236}">
                <a16:creationId xmlns:a16="http://schemas.microsoft.com/office/drawing/2014/main" id="{AC23DDDD-749D-1A6E-6BEF-BE77800195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9659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AA352E-9839-751A-057A-644EE15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05400" cy="1325563"/>
          </a:xfrm>
        </p:spPr>
        <p:txBody>
          <a:bodyPr/>
          <a:lstStyle/>
          <a:p>
            <a:r>
              <a:rPr lang="ru-RU" dirty="0"/>
              <a:t>Ключевые продукты: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B95A08-F517-2DA8-493B-14FA9F7F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621" y="1806074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/>
              <a:t>Автономный сервисный робот </a:t>
            </a:r>
            <a:r>
              <a:rPr lang="en-US" sz="2400" dirty="0" err="1"/>
              <a:t>Promobot</a:t>
            </a:r>
            <a:endParaRPr lang="ru-RU" sz="2400" dirty="0"/>
          </a:p>
          <a:p>
            <a:r>
              <a:rPr lang="ru-RU" sz="2400" dirty="0"/>
              <a:t>Человекоподобный робот-компаньон </a:t>
            </a:r>
            <a:r>
              <a:rPr lang="en-US" sz="2400" dirty="0"/>
              <a:t>Robo-C</a:t>
            </a:r>
            <a:endParaRPr lang="ru-RU" sz="2400" dirty="0"/>
          </a:p>
          <a:p>
            <a:r>
              <a:rPr lang="ru-RU" sz="2400" dirty="0"/>
              <a:t>Роботизированный терминал учёта посетителей, выдачи пропусков и измерения температуры </a:t>
            </a:r>
            <a:r>
              <a:rPr lang="en-US" sz="2400" dirty="0" err="1"/>
              <a:t>Promobot</a:t>
            </a:r>
            <a:r>
              <a:rPr lang="en-US" sz="2400" dirty="0"/>
              <a:t> Control</a:t>
            </a:r>
            <a:endParaRPr lang="ru-RU" sz="2400" dirty="0"/>
          </a:p>
          <a:p>
            <a:r>
              <a:rPr lang="ru-RU" sz="2400" dirty="0"/>
              <a:t>Программно-аппаратный комплекс для оптимизации документооборота </a:t>
            </a:r>
            <a:r>
              <a:rPr lang="en-US" sz="2400" dirty="0" err="1"/>
              <a:t>Promobot</a:t>
            </a:r>
            <a:r>
              <a:rPr lang="en-US" sz="2400" dirty="0"/>
              <a:t> Scanner</a:t>
            </a:r>
            <a:endParaRPr lang="ru-RU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3C573E-7EBB-CF37-8EA3-A94FB3781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596" y="3898023"/>
            <a:ext cx="2381250" cy="278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MOBOT | Робот для бизнеса">
            <a:extLst>
              <a:ext uri="{FF2B5EF4-FFF2-40B4-BE49-F238E27FC236}">
                <a16:creationId xmlns:a16="http://schemas.microsoft.com/office/drawing/2014/main" id="{F478EFE1-2FD7-5BB4-7C90-63CBD8D21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4"/>
          <a:stretch>
            <a:fillRect/>
          </a:stretch>
        </p:blipFill>
        <p:spPr bwMode="auto">
          <a:xfrm>
            <a:off x="6594308" y="3981743"/>
            <a:ext cx="2514600" cy="286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50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5EA3B7-096C-2494-D169-0850AC248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Шаблон ценностного предложения по </a:t>
            </a:r>
            <a:r>
              <a:rPr lang="ru-RU" dirty="0" err="1"/>
              <a:t>Остервальдеру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36FD0C3-2BB5-ECE1-B71D-5EEC3652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370" y="1825625"/>
            <a:ext cx="77572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20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0559ED6-CCCA-7098-B799-A9424765D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556" y="297615"/>
            <a:ext cx="6537158" cy="237339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b="1" dirty="0"/>
              <a:t>Предлагаемые продукты и услуги:</a:t>
            </a:r>
          </a:p>
          <a:p>
            <a:r>
              <a:rPr lang="ru-RU" dirty="0"/>
              <a:t>Сервисные роботы: </a:t>
            </a:r>
            <a:r>
              <a:rPr lang="ru-RU" dirty="0" err="1"/>
              <a:t>Promobot</a:t>
            </a:r>
            <a:r>
              <a:rPr lang="ru-RU" dirty="0"/>
              <a:t> V4, </a:t>
            </a:r>
            <a:r>
              <a:rPr lang="ru-RU" dirty="0" err="1"/>
              <a:t>Robo</a:t>
            </a:r>
            <a:r>
              <a:rPr lang="ru-RU" dirty="0"/>
              <a:t>-C, инфо-киоски, терминалы.</a:t>
            </a:r>
          </a:p>
          <a:p>
            <a:r>
              <a:rPr lang="ru-RU" dirty="0"/>
              <a:t>Решения для: ресепшена, навигации, продаж, консультирования, техподдержки, МФЦ, банков, торговых центров.</a:t>
            </a:r>
          </a:p>
          <a:p>
            <a:r>
              <a:rPr lang="ru-RU" dirty="0"/>
              <a:t>Производство под клиента: лицо, внешний вид, поведение </a:t>
            </a:r>
          </a:p>
          <a:p>
            <a:r>
              <a:rPr lang="ru-RU" dirty="0"/>
              <a:t>Аренда, поставки под ключ, техподдержка, сервис, обновления.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D6EF9-3A7B-49D4-36FC-27AF89AB4708}"/>
              </a:ext>
            </a:extLst>
          </p:cNvPr>
          <p:cNvSpPr txBox="1"/>
          <p:nvPr/>
        </p:nvSpPr>
        <p:spPr>
          <a:xfrm>
            <a:off x="314556" y="2671011"/>
            <a:ext cx="115003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Факторы выгоды: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Дают возможность автоматизировать клиентский сервис, который раньше мог быть только «человек-человек».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Повышают пропускную способность и скорость обслуживания без найма доп. персонала.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Привлекают внимание за счёт «вау-эффекта».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Позволяют компаниям демонстрировать инновационность и технологичность без огромных инвестиций.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Даёт бизнесу готовую платформу для внедрения своих сценариев — от маркетинга до справочных систем.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FF180-266F-15FA-0BE6-43D2992CFAEF}"/>
              </a:ext>
            </a:extLst>
          </p:cNvPr>
          <p:cNvSpPr txBox="1"/>
          <p:nvPr/>
        </p:nvSpPr>
        <p:spPr>
          <a:xfrm>
            <a:off x="314556" y="4622857"/>
            <a:ext cx="105211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Обезболивающие: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Снимают боль с дефицитом кадров в сервисных зонах.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Уменьшают нагрузку на персонал: робот отвечает на вопросы, консультирует, проводит регистрацию.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Сокращают издержки на рутину: робот работает 24/7, не болеет, не просит отпуск.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Полный цикл от производителя: не надо искать сервис, запчасти, интеграторов по всему рынку.</a:t>
            </a:r>
          </a:p>
        </p:txBody>
      </p:sp>
      <p:pic>
        <p:nvPicPr>
          <p:cNvPr id="3074" name="Picture 2" descr="О компании | PROMOBOT">
            <a:extLst>
              <a:ext uri="{FF2B5EF4-FFF2-40B4-BE49-F238E27FC236}">
                <a16:creationId xmlns:a16="http://schemas.microsoft.com/office/drawing/2014/main" id="{DB3A9E17-D609-3CFF-2804-F28417D51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714" y="135656"/>
            <a:ext cx="5029349" cy="282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54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042234-968E-A50D-6938-0A1A48A1EA4A}"/>
              </a:ext>
            </a:extLst>
          </p:cNvPr>
          <p:cNvSpPr txBox="1"/>
          <p:nvPr/>
        </p:nvSpPr>
        <p:spPr>
          <a:xfrm>
            <a:off x="541421" y="399054"/>
            <a:ext cx="8939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Возможные выгоды: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Быть среди компаний, которые раньше других внедряют роботизацию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Рост бренда и PR-ценности за счёт использования «говорящих», персонализированных роботов.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Повышение качества работы с клиентами.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собирать аналитику: запросы, трафик, популярные задачи.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Снижение операционных расходов в </a:t>
            </a:r>
            <a:r>
              <a:rPr lang="ru-RU" dirty="0" err="1"/>
              <a:t>долгосрок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DBA27-A1AF-D359-703B-96A37AA420E2}"/>
              </a:ext>
            </a:extLst>
          </p:cNvPr>
          <p:cNvSpPr txBox="1"/>
          <p:nvPr/>
        </p:nvSpPr>
        <p:spPr>
          <a:xfrm>
            <a:off x="541422" y="2480245"/>
            <a:ext cx="85785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Задачи: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Автоматизировать приём клиентов, регистрацию, консультацию, маршрутизацию.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Привлекать внимание и трафик.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Разгрузить сотрудников: снять с них монотонные задачи, оставить сложные.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Создать современный имидж компании, улучшить клиентский опыт.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Проводить мероприятия, презентации, выставки с участием роботов.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EA81C-3F9E-53EE-BE44-E3A50C3A8F27}"/>
              </a:ext>
            </a:extLst>
          </p:cNvPr>
          <p:cNvSpPr txBox="1"/>
          <p:nvPr/>
        </p:nvSpPr>
        <p:spPr>
          <a:xfrm>
            <a:off x="541421" y="4283243"/>
            <a:ext cx="83252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Боли: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Сложно нанимать и удерживать персонал на рутинных фронтовых позициях.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Дорогая автоматизация: классические IT-решения стоят дорого и долго внедряются.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Боязнь инвестировать в «сырые» или нестабильные робототехнические решения.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Недостаток компетенций у компаний: нет своих AI-инженеров, интеграторов.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Необходимость вау-эффекта для привлечения клиентов, но без лишних затрат.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Ограничения на импортные решения (санкции, логистика, цена).</a:t>
            </a:r>
          </a:p>
          <a:p>
            <a:endParaRPr lang="ru-RU" dirty="0"/>
          </a:p>
        </p:txBody>
      </p:sp>
      <p:pic>
        <p:nvPicPr>
          <p:cNvPr id="4098" name="Picture 2" descr="Promobot вошла в ассоциацию НТК для разработки антропоморфных роботов в  России">
            <a:extLst>
              <a:ext uri="{FF2B5EF4-FFF2-40B4-BE49-F238E27FC236}">
                <a16:creationId xmlns:a16="http://schemas.microsoft.com/office/drawing/2014/main" id="{79EEFA4C-C7F3-27BE-11C0-04E713A86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9" r="19814"/>
          <a:stretch>
            <a:fillRect/>
          </a:stretch>
        </p:blipFill>
        <p:spPr bwMode="auto">
          <a:xfrm>
            <a:off x="9023085" y="1363579"/>
            <a:ext cx="3168915" cy="413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77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148FF2-7299-41F5-8D4C-5A966E3DB8E0}"/>
              </a:ext>
            </a:extLst>
          </p:cNvPr>
          <p:cNvSpPr txBox="1"/>
          <p:nvPr/>
        </p:nvSpPr>
        <p:spPr>
          <a:xfrm>
            <a:off x="4272700" y="2633948"/>
            <a:ext cx="34478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latin typeface="+mj-lt"/>
              </a:rPr>
              <a:t>Сектор </a:t>
            </a:r>
            <a:r>
              <a:rPr lang="en-US" sz="6000" dirty="0">
                <a:latin typeface="+mj-lt"/>
              </a:rPr>
              <a:t>AI</a:t>
            </a:r>
            <a:endParaRPr lang="ru-RU" sz="6000" dirty="0"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C9BD4C-1577-4AAC-9223-90B17E2AC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69" y="3790017"/>
            <a:ext cx="2895326" cy="30679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CDABE9-7B42-4CF0-ADE3-8ABF0E189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85" y="3649611"/>
            <a:ext cx="4090646" cy="30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93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5AF7D9-D951-4702-8B6F-96AB3B5CB1F8}"/>
              </a:ext>
            </a:extLst>
          </p:cNvPr>
          <p:cNvSpPr txBox="1"/>
          <p:nvPr/>
        </p:nvSpPr>
        <p:spPr>
          <a:xfrm>
            <a:off x="3065041" y="1382356"/>
            <a:ext cx="7588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Компания №1 </a:t>
            </a:r>
            <a:r>
              <a:rPr lang="en-US" sz="4400" dirty="0" err="1">
                <a:latin typeface="+mj-lt"/>
              </a:rPr>
              <a:t>DeepSeek</a:t>
            </a:r>
            <a:endParaRPr lang="ru-RU" sz="4400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19960A-E145-439A-B8E3-EEC7DA44D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7" b="14288"/>
          <a:stretch/>
        </p:blipFill>
        <p:spPr>
          <a:xfrm>
            <a:off x="1772239" y="2538805"/>
            <a:ext cx="8440132" cy="314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54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61A69E-A80C-4223-8D21-8E78AA9EA317}"/>
              </a:ext>
            </a:extLst>
          </p:cNvPr>
          <p:cNvSpPr txBox="1"/>
          <p:nvPr/>
        </p:nvSpPr>
        <p:spPr>
          <a:xfrm>
            <a:off x="438367" y="274143"/>
            <a:ext cx="3421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О компании: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53B1E-F613-4CA2-AF4A-B0C518401C9D}"/>
              </a:ext>
            </a:extLst>
          </p:cNvPr>
          <p:cNvSpPr txBox="1"/>
          <p:nvPr/>
        </p:nvSpPr>
        <p:spPr>
          <a:xfrm>
            <a:off x="339366" y="1209128"/>
            <a:ext cx="55021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Кто они:</a:t>
            </a:r>
            <a:r>
              <a:rPr lang="ru-RU" dirty="0"/>
              <a:t> </a:t>
            </a:r>
            <a:r>
              <a:rPr lang="ru-RU" dirty="0" err="1"/>
              <a:t>DeepSeek</a:t>
            </a:r>
            <a:r>
              <a:rPr lang="ru-RU" dirty="0"/>
              <a:t> — это китайская компания-стартап, основанная в 2023 году, которая быстро стала известной благодаря своей флагманской большой языковой модели (LLM).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Чем занимается:</a:t>
            </a:r>
            <a:r>
              <a:rPr lang="ru-RU" dirty="0"/>
              <a:t> Специализируется на разработке передовых моделей искусственного интеллекта, которые являются </a:t>
            </a:r>
            <a:r>
              <a:rPr lang="ru-RU" b="1" dirty="0"/>
              <a:t>открытыми</a:t>
            </a:r>
            <a:r>
              <a:rPr lang="ru-RU" dirty="0"/>
              <a:t> и </a:t>
            </a:r>
            <a:r>
              <a:rPr lang="ru-RU" b="1" dirty="0"/>
              <a:t>доступными</a:t>
            </a:r>
            <a:r>
              <a:rPr lang="ru-RU" dirty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Рынок:</a:t>
            </a:r>
            <a:r>
              <a:rPr lang="ru-RU" dirty="0"/>
              <a:t> Позиционирует себя на глобальном рынке, конкурируя с такими гигантами, как </a:t>
            </a:r>
            <a:r>
              <a:rPr lang="ru-RU" dirty="0" err="1"/>
              <a:t>OpenAI</a:t>
            </a:r>
            <a:r>
              <a:rPr lang="ru-RU" dirty="0"/>
              <a:t> и </a:t>
            </a:r>
            <a:r>
              <a:rPr lang="ru-RU" dirty="0" err="1"/>
              <a:t>Anthropic</a:t>
            </a:r>
            <a:r>
              <a:rPr lang="ru-RU" dirty="0"/>
              <a:t>, но с упором на открытость и сообщество.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60DDBC-14D3-4BE9-BA31-EA3893C84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317" y="665393"/>
            <a:ext cx="6123317" cy="40822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7DCD1-32EA-44B0-BBB5-7FE24DDF3719}"/>
              </a:ext>
            </a:extLst>
          </p:cNvPr>
          <p:cNvSpPr txBox="1"/>
          <p:nvPr/>
        </p:nvSpPr>
        <p:spPr>
          <a:xfrm>
            <a:off x="298517" y="4850514"/>
            <a:ext cx="115541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Ключевые продукты: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Модели </a:t>
            </a:r>
            <a:r>
              <a:rPr lang="ru-RU" dirty="0" err="1"/>
              <a:t>DeepSeek</a:t>
            </a:r>
            <a:r>
              <a:rPr lang="ru-RU" dirty="0"/>
              <a:t> (например, DeepSeek-V2): Мощные LLM для разработчиков и исследователей.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Open-Source философия: Предоставляет веса моделей для скачивания и использования, в отличие от многих закрытых конкурентов.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API-доступ: Предлагает коммерческий API для интеграции AI в продукты </a:t>
            </a:r>
            <a:r>
              <a:rPr lang="ru-RU" dirty="0" err="1"/>
              <a:t>businesses</a:t>
            </a:r>
            <a:r>
              <a:rPr lang="ru-RU" dirty="0"/>
              <a:t>, часто по более конкурентным ценам.</a:t>
            </a:r>
          </a:p>
        </p:txBody>
      </p:sp>
    </p:spTree>
    <p:extLst>
      <p:ext uri="{BB962C8B-B14F-4D97-AF65-F5344CB8AC3E}">
        <p14:creationId xmlns:p14="http://schemas.microsoft.com/office/powerpoint/2010/main" val="709066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8362C5-7BA2-4709-B565-DC381F5FE40E}"/>
              </a:ext>
            </a:extLst>
          </p:cNvPr>
          <p:cNvSpPr txBox="1">
            <a:spLocks/>
          </p:cNvSpPr>
          <p:nvPr/>
        </p:nvSpPr>
        <p:spPr>
          <a:xfrm>
            <a:off x="2142754" y="288118"/>
            <a:ext cx="756921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/>
              <a:t>Ценностное предложение </a:t>
            </a:r>
            <a:r>
              <a:rPr lang="en-US" sz="3600" dirty="0" err="1"/>
              <a:t>DeepSeek</a:t>
            </a:r>
            <a:endParaRPr lang="en-US" sz="3600" dirty="0"/>
          </a:p>
          <a:p>
            <a:endParaRPr lang="ru-RU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37EFA-A3D1-4D94-8155-898C8B7FB82D}"/>
              </a:ext>
            </a:extLst>
          </p:cNvPr>
          <p:cNvSpPr txBox="1"/>
          <p:nvPr/>
        </p:nvSpPr>
        <p:spPr>
          <a:xfrm>
            <a:off x="428924" y="1491569"/>
            <a:ext cx="1133415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ПРЕДЛАГАЕМЫЕ ПРОДУКТЫ И УСЛУГИ</a:t>
            </a:r>
          </a:p>
          <a:p>
            <a:endParaRPr lang="ru-RU" b="1" dirty="0"/>
          </a:p>
          <a:p>
            <a:r>
              <a:rPr lang="ru-RU" b="1" dirty="0"/>
              <a:t>а) Передовая большая языковая модель (DeepSeek-V2)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Техническое превосходство:</a:t>
            </a:r>
            <a:r>
              <a:rPr lang="ru-RU" dirty="0"/>
              <a:t> Модель соревнуется по качеству ответов с GPT-4 и </a:t>
            </a:r>
            <a:r>
              <a:rPr lang="ru-RU" dirty="0" err="1"/>
              <a:t>Claude</a:t>
            </a:r>
            <a:r>
              <a:rPr lang="ru-RU" dirty="0"/>
              <a:t> 3, но имеет принципиально иную архитектуру, что делает её эффективнее.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Доступ через API:</a:t>
            </a:r>
            <a:r>
              <a:rPr lang="ru-RU" dirty="0"/>
              <a:t> Простой программный интерфейс, позволяющий разработчикам встраивать мощный ИИ в свои приложения в несколько строк кода.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Постоянное обновление:</a:t>
            </a:r>
            <a:r>
              <a:rPr lang="ru-RU" dirty="0"/>
              <a:t> Команда постоянно выпускает новые, улучшенные версии модели, исправляя ошибки и расширяя возможности.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/>
              <a:t>б) Доступный и конкурентный API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Ценовая политика:</a:t>
            </a:r>
            <a:r>
              <a:rPr lang="ru-RU" dirty="0"/>
              <a:t> Стоимость запроса (токена) значительно ниже, чем у основных конкурентов. Это прямое снижение издержек для бизнеса.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Масштабируемость:</a:t>
            </a:r>
            <a:r>
              <a:rPr lang="ru-RU" dirty="0"/>
              <a:t> Инфраструктура </a:t>
            </a:r>
            <a:r>
              <a:rPr lang="ru-RU" dirty="0" err="1"/>
              <a:t>DeepSeek</a:t>
            </a:r>
            <a:r>
              <a:rPr lang="ru-RU" dirty="0"/>
              <a:t> выдерживает большие нагрузки, что критично для растущих сервисов.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Гибкость тарифов:</a:t>
            </a:r>
            <a:r>
              <a:rPr lang="ru-RU" dirty="0"/>
              <a:t> Предлагаются различные тарифные планы, от стартовых для небольших проектов до корпоративных.</a:t>
            </a:r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69C9C-BEC4-48CD-A365-BEC5EB797701}"/>
              </a:ext>
            </a:extLst>
          </p:cNvPr>
          <p:cNvSpPr txBox="1"/>
          <p:nvPr/>
        </p:nvSpPr>
        <p:spPr>
          <a:xfrm>
            <a:off x="428924" y="1000461"/>
            <a:ext cx="3992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Факторы выгоды:</a:t>
            </a:r>
          </a:p>
        </p:txBody>
      </p:sp>
    </p:spTree>
    <p:extLst>
      <p:ext uri="{BB962C8B-B14F-4D97-AF65-F5344CB8AC3E}">
        <p14:creationId xmlns:p14="http://schemas.microsoft.com/office/powerpoint/2010/main" val="4004571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E7E8F4-1529-43DB-8F5C-76D3BC01EFFB}"/>
              </a:ext>
            </a:extLst>
          </p:cNvPr>
          <p:cNvSpPr txBox="1"/>
          <p:nvPr/>
        </p:nvSpPr>
        <p:spPr>
          <a:xfrm>
            <a:off x="639183" y="979944"/>
            <a:ext cx="1091363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ОБЕЗБОЛИВАЮЩИЕ ФАКТОРЫ (Факторы помощи)</a:t>
            </a:r>
          </a:p>
          <a:p>
            <a:endParaRPr lang="ru-RU" b="1" dirty="0"/>
          </a:p>
          <a:p>
            <a:r>
              <a:rPr lang="ru-RU" b="1" dirty="0"/>
              <a:t>а) Открытый исходный код моделей (Ключевой создатель ценности)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Прозрачность и контроль:</a:t>
            </a:r>
            <a:r>
              <a:rPr lang="ru-RU" dirty="0"/>
              <a:t> Разработчики могут скачать веса модели, изучить её архитектуру, </a:t>
            </a:r>
            <a:r>
              <a:rPr lang="ru-RU" dirty="0" err="1"/>
              <a:t>дообучить</a:t>
            </a:r>
            <a:r>
              <a:rPr lang="ru-RU" dirty="0"/>
              <a:t> на своих данных и развернуть на своем собственном оборудовании. Это полностью снимает риск зависимости от вендора и проблему "черного ящика".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Сообщество и инновации:</a:t>
            </a:r>
            <a:r>
              <a:rPr lang="ru-RU" dirty="0"/>
              <a:t> Открытость стимулирует научное сообщество и энтузиастов улучшать модель, создавать </a:t>
            </a:r>
            <a:r>
              <a:rPr lang="ru-RU" dirty="0" err="1"/>
              <a:t>форки</a:t>
            </a:r>
            <a:r>
              <a:rPr lang="ru-RU" dirty="0"/>
              <a:t> и находить новые применения, что в итоге усиливает саму экосистему </a:t>
            </a:r>
            <a:r>
              <a:rPr lang="ru-RU" dirty="0" err="1"/>
              <a:t>DeepSeek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Юридическая безопасность:</a:t>
            </a:r>
            <a:r>
              <a:rPr lang="ru-RU" dirty="0"/>
              <a:t> Для некоторых корпоративных клиентов использование открытой модели проще с точки зрения </a:t>
            </a:r>
            <a:r>
              <a:rPr lang="ru-RU" dirty="0" err="1"/>
              <a:t>compliance</a:t>
            </a:r>
            <a:r>
              <a:rPr lang="ru-RU" dirty="0"/>
              <a:t> и регулирования.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/>
              <a:t>б) Прозрачная и простая документация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Снижение порога входа:</a:t>
            </a:r>
            <a:r>
              <a:rPr lang="ru-RU" dirty="0"/>
              <a:t> Подробные руководства, примеры кода и </a:t>
            </a:r>
            <a:r>
              <a:rPr lang="ru-RU" dirty="0" err="1"/>
              <a:t>туториалы</a:t>
            </a:r>
            <a:r>
              <a:rPr lang="ru-RU" dirty="0"/>
              <a:t> позволяют разработчику начать работу с API за считанные минуты, экономя время и ресурсы на изучение.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Техническая поддержка:</a:t>
            </a:r>
            <a:r>
              <a:rPr lang="ru-RU" dirty="0"/>
              <a:t> Наличие активной технической поддержки и сообщества (например, на </a:t>
            </a:r>
            <a:r>
              <a:rPr lang="ru-RU" dirty="0" err="1"/>
              <a:t>GitHub</a:t>
            </a:r>
            <a:r>
              <a:rPr lang="ru-RU" dirty="0"/>
              <a:t>), где можно оперативно решить возникающие проблемы.</a:t>
            </a:r>
          </a:p>
        </p:txBody>
      </p:sp>
    </p:spTree>
    <p:extLst>
      <p:ext uri="{BB962C8B-B14F-4D97-AF65-F5344CB8AC3E}">
        <p14:creationId xmlns:p14="http://schemas.microsoft.com/office/powerpoint/2010/main" val="2640189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075F1D-B641-4AF7-B112-11330DDF98E7}"/>
              </a:ext>
            </a:extLst>
          </p:cNvPr>
          <p:cNvSpPr txBox="1"/>
          <p:nvPr/>
        </p:nvSpPr>
        <p:spPr>
          <a:xfrm>
            <a:off x="519055" y="612844"/>
            <a:ext cx="629053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ru-RU" sz="1800" b="1" dirty="0"/>
              <a:t>ВОЗМОЖНЫЕ ВЫГОДЫ</a:t>
            </a:r>
            <a:r>
              <a:rPr lang="ru-RU" sz="1800" dirty="0"/>
              <a:t> </a:t>
            </a:r>
            <a:br>
              <a:rPr lang="ru-RU" sz="1800" dirty="0"/>
            </a:br>
            <a:r>
              <a:rPr lang="ru-RU" sz="1800" dirty="0"/>
              <a:t>• Ускорение выхода на рынок с AI-продуктом. </a:t>
            </a:r>
          </a:p>
          <a:p>
            <a:r>
              <a:rPr lang="ru-RU" sz="1800" dirty="0"/>
              <a:t>•</a:t>
            </a:r>
            <a:r>
              <a:rPr lang="ru-RU" dirty="0"/>
              <a:t> Быстрое прототипирование.</a:t>
            </a:r>
            <a:br>
              <a:rPr lang="ru-RU" sz="1800" dirty="0"/>
            </a:br>
            <a:r>
              <a:rPr lang="ru-RU" sz="1800" dirty="0"/>
              <a:t>• Возможность кастомизации модели под свои нужды.</a:t>
            </a:r>
          </a:p>
          <a:p>
            <a:r>
              <a:rPr lang="ru-RU" sz="1800" dirty="0"/>
              <a:t>• </a:t>
            </a:r>
            <a:r>
              <a:rPr lang="ru-RU" dirty="0"/>
              <a:t>Экономия на вычислительных ресурсах.</a:t>
            </a:r>
            <a:endParaRPr lang="en-US" sz="1800" dirty="0"/>
          </a:p>
          <a:p>
            <a:endParaRPr lang="en-US" dirty="0"/>
          </a:p>
          <a:p>
            <a:r>
              <a:rPr lang="ru-RU" sz="1800" b="1" dirty="0"/>
              <a:t>ЗАДАЧИ</a:t>
            </a:r>
            <a:r>
              <a:rPr lang="ru-RU" sz="1800" dirty="0"/>
              <a:t> </a:t>
            </a:r>
            <a:br>
              <a:rPr lang="ru-RU" sz="1800" dirty="0"/>
            </a:br>
            <a:r>
              <a:rPr lang="ru-RU" sz="1800" dirty="0"/>
              <a:t>• Внедрить AI-функционал в свой продукт или сервис. </a:t>
            </a:r>
            <a:br>
              <a:rPr lang="ru-RU" sz="1800" dirty="0"/>
            </a:br>
            <a:r>
              <a:rPr lang="ru-RU" sz="1800" dirty="0"/>
              <a:t>• Проводить исследования в области AI.</a:t>
            </a:r>
          </a:p>
          <a:p>
            <a:r>
              <a:rPr lang="ru-RU" sz="1800" dirty="0"/>
              <a:t>• </a:t>
            </a:r>
            <a:r>
              <a:rPr lang="ru-RU" dirty="0"/>
              <a:t>Оптимизировать внутренние бизнес-процессы.</a:t>
            </a:r>
            <a:endParaRPr lang="ru-RU" sz="1800" dirty="0"/>
          </a:p>
          <a:p>
            <a:endParaRPr lang="en-US" sz="1800" dirty="0"/>
          </a:p>
          <a:p>
            <a:r>
              <a:rPr lang="ru-RU" sz="1800" b="1" dirty="0"/>
              <a:t>БОЛИ (ПРОБЛЕМЫ)</a:t>
            </a:r>
            <a:r>
              <a:rPr lang="ru-RU" sz="1800" dirty="0"/>
              <a:t> </a:t>
            </a:r>
            <a:br>
              <a:rPr lang="ru-RU" sz="1800" dirty="0"/>
            </a:br>
            <a:r>
              <a:rPr lang="ru-RU" sz="1800" dirty="0"/>
              <a:t>• Высокая стоимость использования API GPT-4, </a:t>
            </a:r>
            <a:r>
              <a:rPr lang="ru-RU" sz="1800" dirty="0" err="1"/>
              <a:t>Claude</a:t>
            </a:r>
            <a:r>
              <a:rPr lang="ru-RU" sz="1800" dirty="0"/>
              <a:t>. </a:t>
            </a:r>
            <a:br>
              <a:rPr lang="ru-RU" sz="1800" dirty="0"/>
            </a:br>
            <a:r>
              <a:rPr lang="ru-RU" sz="1800" dirty="0"/>
              <a:t>• «Черный ящик» и отсутствие контроля у проприетарных моделей. </a:t>
            </a:r>
            <a:br>
              <a:rPr lang="ru-RU" sz="1800" dirty="0"/>
            </a:br>
            <a:r>
              <a:rPr lang="ru-RU" sz="1800" dirty="0"/>
              <a:t>• Сложность входа в AI для небольших стартапов.</a:t>
            </a:r>
          </a:p>
          <a:p>
            <a:r>
              <a:rPr lang="ru-RU" sz="1800" dirty="0"/>
              <a:t>• </a:t>
            </a:r>
            <a:r>
              <a:rPr lang="ru-RU" dirty="0"/>
              <a:t>Страх технологического отставания.</a:t>
            </a:r>
            <a:endParaRPr lang="ru-RU" sz="1800" dirty="0"/>
          </a:p>
          <a:p>
            <a:endParaRPr lang="ru-RU" sz="1800" dirty="0"/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1E5A09-ACA9-4E9C-ADB2-DA7E09C69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24" t="11130" r="5884" b="2518"/>
          <a:stretch/>
        </p:blipFill>
        <p:spPr>
          <a:xfrm>
            <a:off x="7465805" y="1460349"/>
            <a:ext cx="3722147" cy="393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2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FADA01-3378-2845-A14E-DB6E9EAB7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44638"/>
            <a:ext cx="10515600" cy="1325563"/>
          </a:xfrm>
        </p:spPr>
        <p:txBody>
          <a:bodyPr/>
          <a:lstStyle/>
          <a:p>
            <a:r>
              <a:rPr lang="ru-RU" dirty="0"/>
              <a:t>Компания</a:t>
            </a:r>
            <a:r>
              <a:rPr lang="en-US" dirty="0"/>
              <a:t> </a:t>
            </a:r>
            <a:r>
              <a:rPr lang="ru-RU" dirty="0"/>
              <a:t>№1:  </a:t>
            </a:r>
            <a:r>
              <a:rPr lang="en-US" dirty="0"/>
              <a:t>Boston Dynamics</a:t>
            </a:r>
            <a:endParaRPr lang="ru-RU" dirty="0"/>
          </a:p>
        </p:txBody>
      </p:sp>
      <p:sp>
        <p:nvSpPr>
          <p:cNvPr id="3" name="AutoShape 2" descr="Boston Dynamics Logo 2008 Vector Logo - Download Free SVG Icon |  Worldvectorlogo">
            <a:extLst>
              <a:ext uri="{FF2B5EF4-FFF2-40B4-BE49-F238E27FC236}">
                <a16:creationId xmlns:a16="http://schemas.microsoft.com/office/drawing/2014/main" id="{0E4FF104-60C9-2FB7-DA6C-4E5849DCA2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28122" cy="302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Download Boston Dynamics Logo in SVG Vector or PNG File Format - Logo.wine">
            <a:extLst>
              <a:ext uri="{FF2B5EF4-FFF2-40B4-BE49-F238E27FC236}">
                <a16:creationId xmlns:a16="http://schemas.microsoft.com/office/drawing/2014/main" id="{924D7699-177C-5B59-7CCC-66F0DDBDB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72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255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2C3908-08D2-4B69-B28D-1E1B7C7BD070}"/>
              </a:ext>
            </a:extLst>
          </p:cNvPr>
          <p:cNvSpPr txBox="1"/>
          <p:nvPr/>
        </p:nvSpPr>
        <p:spPr>
          <a:xfrm>
            <a:off x="3065041" y="1188718"/>
            <a:ext cx="7588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Компания №2 </a:t>
            </a:r>
            <a:r>
              <a:rPr lang="en-US" sz="4400" dirty="0" err="1"/>
              <a:t>YandexGPT</a:t>
            </a:r>
            <a:endParaRPr lang="en-US" sz="4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FF1DFF-26DE-43AA-BEA6-7F2625751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19" y="2358325"/>
            <a:ext cx="3460366" cy="350126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70E7647-885E-4C66-9353-E72E0D1C5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915" y="2358325"/>
            <a:ext cx="3460366" cy="350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61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CF8B4E-3E50-42C4-8113-ABA90A968D5E}"/>
              </a:ext>
            </a:extLst>
          </p:cNvPr>
          <p:cNvSpPr txBox="1"/>
          <p:nvPr/>
        </p:nvSpPr>
        <p:spPr>
          <a:xfrm>
            <a:off x="438367" y="274143"/>
            <a:ext cx="3421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О компании: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83141-30DD-4F68-B54A-758C67C98D73}"/>
              </a:ext>
            </a:extLst>
          </p:cNvPr>
          <p:cNvSpPr txBox="1"/>
          <p:nvPr/>
        </p:nvSpPr>
        <p:spPr>
          <a:xfrm>
            <a:off x="438367" y="1225978"/>
            <a:ext cx="59516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Кто они:</a:t>
            </a:r>
            <a:r>
              <a:rPr lang="ru-RU" dirty="0"/>
              <a:t> </a:t>
            </a:r>
            <a:r>
              <a:rPr lang="ru-RU" dirty="0" err="1"/>
              <a:t>YandexGPT</a:t>
            </a:r>
            <a:r>
              <a:rPr lang="ru-RU" dirty="0"/>
              <a:t> — это продукт «Яндекса», российской IT-компании-лидера на рынке. Модель была анонсирована в 2023 году.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Чем занимается:</a:t>
            </a:r>
            <a:r>
              <a:rPr lang="ru-RU" dirty="0"/>
              <a:t> Интеграция генеративного AI в экосистему сервисов «Яндекса» и предложение его внешним клиентам.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Рынок:</a:t>
            </a:r>
            <a:r>
              <a:rPr lang="ru-RU" dirty="0"/>
              <a:t> В первую очередь ориентирован на российский рынок, учитывая языковые и культурные особенности, а также текущие геополитические ограничения для зарубежных AI-решений.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F056B-C680-4DE0-AC1E-5D7EB08E8333}"/>
              </a:ext>
            </a:extLst>
          </p:cNvPr>
          <p:cNvSpPr txBox="1"/>
          <p:nvPr/>
        </p:nvSpPr>
        <p:spPr>
          <a:xfrm>
            <a:off x="438367" y="5049414"/>
            <a:ext cx="11169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Ключевые продукты: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/>
              <a:t>YandexGPT</a:t>
            </a:r>
            <a:r>
              <a:rPr lang="ru-RU" b="1" dirty="0"/>
              <a:t> (как модель):</a:t>
            </a:r>
            <a:r>
              <a:rPr lang="ru-RU" dirty="0"/>
              <a:t> Базовая большая языковая модель, </a:t>
            </a:r>
            <a:r>
              <a:rPr lang="ru-RU" dirty="0" err="1"/>
              <a:t>дообученная</a:t>
            </a:r>
            <a:r>
              <a:rPr lang="ru-RU" dirty="0"/>
              <a:t> на русскоязычных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Интеграция в сервисы:</a:t>
            </a:r>
            <a:r>
              <a:rPr lang="ru-RU" dirty="0"/>
              <a:t> Уже работает в Алисе, Поиске, </a:t>
            </a:r>
            <a:r>
              <a:rPr lang="ru-RU" dirty="0" err="1"/>
              <a:t>Яндекс.Браузере</a:t>
            </a:r>
            <a:r>
              <a:rPr lang="ru-RU" dirty="0"/>
              <a:t>, Станции.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/>
              <a:t>Yandex</a:t>
            </a:r>
            <a:r>
              <a:rPr lang="ru-RU" b="1" dirty="0"/>
              <a:t> </a:t>
            </a:r>
            <a:r>
              <a:rPr lang="ru-RU" b="1" dirty="0" err="1"/>
              <a:t>Cloud</a:t>
            </a:r>
            <a:r>
              <a:rPr lang="ru-RU" b="1" dirty="0"/>
              <a:t> LLM API:</a:t>
            </a:r>
            <a:r>
              <a:rPr lang="ru-RU" dirty="0"/>
              <a:t> Предлагается </a:t>
            </a:r>
            <a:r>
              <a:rPr lang="ru-RU" dirty="0" err="1"/>
              <a:t>businesses</a:t>
            </a:r>
            <a:r>
              <a:rPr lang="ru-RU" dirty="0"/>
              <a:t> для создания чат-ботов, ассистентов и анализа текстов.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42B306-AC7C-47F4-89D6-A94DB4F26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705" y="241961"/>
            <a:ext cx="3655900" cy="20564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6FE6CE-0A3B-4292-96BE-10E452973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770" y="1996929"/>
            <a:ext cx="3730362" cy="20989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93E7DC1-59A4-4553-B542-09FF05874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659" y="3443507"/>
            <a:ext cx="2854946" cy="160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43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8362C5-7BA2-4709-B565-DC381F5FE40E}"/>
              </a:ext>
            </a:extLst>
          </p:cNvPr>
          <p:cNvSpPr txBox="1">
            <a:spLocks/>
          </p:cNvSpPr>
          <p:nvPr/>
        </p:nvSpPr>
        <p:spPr>
          <a:xfrm>
            <a:off x="2142754" y="298875"/>
            <a:ext cx="756921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/>
              <a:t>Ценностное предложение </a:t>
            </a:r>
            <a:r>
              <a:rPr lang="en-US" sz="3600" dirty="0" err="1"/>
              <a:t>YandexGPT</a:t>
            </a:r>
            <a:endParaRPr lang="en-US" sz="3600" dirty="0"/>
          </a:p>
          <a:p>
            <a:endParaRPr lang="ru-RU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DF948-9257-4F86-B7E7-71DD24010FEB}"/>
              </a:ext>
            </a:extLst>
          </p:cNvPr>
          <p:cNvSpPr txBox="1"/>
          <p:nvPr/>
        </p:nvSpPr>
        <p:spPr>
          <a:xfrm>
            <a:off x="485887" y="961656"/>
            <a:ext cx="11220226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Факторы выгоды:</a:t>
            </a:r>
          </a:p>
          <a:p>
            <a:endParaRPr lang="ru-RU" b="1" dirty="0"/>
          </a:p>
          <a:p>
            <a:r>
              <a:rPr lang="ru-RU" b="1" dirty="0"/>
              <a:t>ПРЕДЛАГАЕМЫЕ ПРОДУКТЫ И УСЛУГИ</a:t>
            </a:r>
          </a:p>
          <a:p>
            <a:endParaRPr lang="ru-RU" b="1" dirty="0"/>
          </a:p>
          <a:p>
            <a:r>
              <a:rPr lang="ru-RU" b="1" dirty="0"/>
              <a:t>а) Модель </a:t>
            </a:r>
            <a:r>
              <a:rPr lang="ru-RU" b="1" dirty="0" err="1"/>
              <a:t>YandexGPT</a:t>
            </a:r>
            <a:r>
              <a:rPr lang="ru-RU" b="1" dirty="0"/>
              <a:t>, оптимизированная для русского языка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Глубокая лингвистическая обработка:</a:t>
            </a:r>
            <a:r>
              <a:rPr lang="ru-RU" dirty="0"/>
              <a:t> Модель </a:t>
            </a:r>
            <a:r>
              <a:rPr lang="ru-RU" dirty="0" err="1"/>
              <a:t>дообучена</a:t>
            </a:r>
            <a:r>
              <a:rPr lang="ru-RU" dirty="0"/>
              <a:t> на огромных массивах текстов из русскоязычного интернета, литературы и новостей. Она корректно работает с падежами, спряжениями, сленгом и культурными контекстами.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/>
              <a:t>Мультимодальность</a:t>
            </a:r>
            <a:r>
              <a:rPr lang="ru-RU" b="1" dirty="0"/>
              <a:t>:</a:t>
            </a:r>
            <a:r>
              <a:rPr lang="ru-RU" dirty="0"/>
              <a:t> Понимает и генерирует не только текст, но и изображения (через связанные технологии), что расширяет спектр решаемых задач.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Предварительная интеграция:</a:t>
            </a:r>
            <a:r>
              <a:rPr lang="ru-RU" dirty="0"/>
              <a:t> Модель уже "вшита" в продукты Яндекса, поэтому пользователь получает готовый работающий продукт, а не "сырую" модель.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/>
              <a:t>б) API в инфраструктуре </a:t>
            </a:r>
            <a:r>
              <a:rPr lang="ru-RU" b="1" dirty="0" err="1"/>
              <a:t>Yandex</a:t>
            </a:r>
            <a:r>
              <a:rPr lang="ru-RU" b="1" dirty="0"/>
              <a:t> </a:t>
            </a:r>
            <a:r>
              <a:rPr lang="ru-RU" b="1" dirty="0" err="1"/>
              <a:t>Cloud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Надежность и безопасность:</a:t>
            </a:r>
            <a:r>
              <a:rPr lang="ru-RU" dirty="0"/>
              <a:t> Работает в дата-центрах на территории РФ, что соответствует требованиям законодательства о локализации данных (ФЗ-152).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Управление и мониторинг:</a:t>
            </a:r>
            <a:r>
              <a:rPr lang="ru-RU" dirty="0"/>
              <a:t> Предоставляет инструменты для мониторинга нагрузки, анализа запросов и управления доступом, как и для других облачных сервисов.</a:t>
            </a:r>
          </a:p>
        </p:txBody>
      </p:sp>
    </p:spTree>
    <p:extLst>
      <p:ext uri="{BB962C8B-B14F-4D97-AF65-F5344CB8AC3E}">
        <p14:creationId xmlns:p14="http://schemas.microsoft.com/office/powerpoint/2010/main" val="3873402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23698F-9929-4FF7-BA82-B04FBD2A7050}"/>
              </a:ext>
            </a:extLst>
          </p:cNvPr>
          <p:cNvSpPr txBox="1"/>
          <p:nvPr/>
        </p:nvSpPr>
        <p:spPr>
          <a:xfrm>
            <a:off x="796067" y="751344"/>
            <a:ext cx="1084370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ОБЕЗБОЛИВАЮЩИЕ ФАКТОРЫ (Факторы помощи)</a:t>
            </a:r>
          </a:p>
          <a:p>
            <a:endParaRPr lang="ru-RU" b="1" dirty="0"/>
          </a:p>
          <a:p>
            <a:r>
              <a:rPr lang="ru-RU" b="1" dirty="0"/>
              <a:t>а) Локализация и глубокое понимание русского языка и культуры (Ключевой создатель ценности)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Качество генерации:</a:t>
            </a:r>
            <a:r>
              <a:rPr lang="ru-RU" dirty="0"/>
              <a:t> </a:t>
            </a:r>
            <a:r>
              <a:rPr lang="ru-RU" dirty="0" err="1"/>
              <a:t>YandexGPT</a:t>
            </a:r>
            <a:r>
              <a:rPr lang="ru-RU" dirty="0"/>
              <a:t> выдает грамматически правильные, стилистически выверенные и контекстно релевантные тексты на русском, избегая странных формулировок, характерных для зарубежных аналогов.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Понимание реалий:</a:t>
            </a:r>
            <a:r>
              <a:rPr lang="ru-RU" dirty="0"/>
              <a:t> Модель адекватно интерпретирует упоминания местных брендов, событий, публичных лиц и мемов.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Техническая поддержка на русском:</a:t>
            </a:r>
            <a:r>
              <a:rPr lang="ru-RU" dirty="0"/>
              <a:t> Полноценная поддержка на родном языке без языкового барьера и временных зон.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/>
              <a:t>б) Тесная интеграция с экосистемой Яндекс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Готовые сценарии использования:</a:t>
            </a:r>
            <a:r>
              <a:rPr lang="ru-RU" dirty="0"/>
              <a:t> Пользователи Алисы, Поиска и Браузера сразу получают преимущества </a:t>
            </a:r>
            <a:r>
              <a:rPr lang="ru-RU" dirty="0" err="1"/>
              <a:t>YandexGPT</a:t>
            </a:r>
            <a:r>
              <a:rPr lang="ru-RU" dirty="0"/>
              <a:t> без дополнительных действий.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Снижение затрат на интеграцию:</a:t>
            </a:r>
            <a:r>
              <a:rPr lang="ru-RU" dirty="0"/>
              <a:t> Для бизнеса, уже использующего сервисы Яндекса, внедрение </a:t>
            </a:r>
            <a:r>
              <a:rPr lang="ru-RU" dirty="0" err="1"/>
              <a:t>YandexGPT</a:t>
            </a:r>
            <a:r>
              <a:rPr lang="ru-RU" dirty="0"/>
              <a:t> происходит быстрее и дешевле благодаря общей системе аутентификации, биллинга и технической поддержки.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Сетевой эффект:</a:t>
            </a:r>
            <a:r>
              <a:rPr lang="ru-RU" dirty="0"/>
              <a:t> Чем больше людей используют экосистему, тем больше данных для улучшения модели собирает Яндекс, что напрямую повышает качество сервиса для всех клиентов.</a:t>
            </a:r>
          </a:p>
        </p:txBody>
      </p:sp>
    </p:spTree>
    <p:extLst>
      <p:ext uri="{BB962C8B-B14F-4D97-AF65-F5344CB8AC3E}">
        <p14:creationId xmlns:p14="http://schemas.microsoft.com/office/powerpoint/2010/main" val="2068745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47BF64-0D2F-400E-AFA0-F6BF7C4DE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24" t="11130" r="5884" b="2518"/>
          <a:stretch/>
        </p:blipFill>
        <p:spPr>
          <a:xfrm>
            <a:off x="7465805" y="1460349"/>
            <a:ext cx="3722147" cy="3937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726B26-BA4B-4795-AE2E-32736ECD4EB6}"/>
              </a:ext>
            </a:extLst>
          </p:cNvPr>
          <p:cNvSpPr txBox="1"/>
          <p:nvPr/>
        </p:nvSpPr>
        <p:spPr>
          <a:xfrm>
            <a:off x="525728" y="89260"/>
            <a:ext cx="6290535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ru-RU" sz="1800" b="1" dirty="0"/>
              <a:t>ВОЗМОЖНЫЕ ВЫГОДЫ</a:t>
            </a:r>
            <a:r>
              <a:rPr lang="ru-RU" sz="1800" dirty="0"/>
              <a:t> </a:t>
            </a:r>
            <a:br>
              <a:rPr lang="ru-RU" sz="1800" dirty="0"/>
            </a:br>
            <a:r>
              <a:rPr lang="ru-RU" sz="1800" dirty="0"/>
              <a:t>•</a:t>
            </a:r>
            <a:r>
              <a:rPr lang="ru-RU" dirty="0"/>
              <a:t> Формирование технологического имиджа.</a:t>
            </a:r>
            <a:br>
              <a:rPr lang="ru-RU" sz="1800" dirty="0"/>
            </a:br>
            <a:r>
              <a:rPr lang="ru-RU" sz="1800" dirty="0"/>
              <a:t>• </a:t>
            </a:r>
            <a:r>
              <a:rPr lang="ru-RU" dirty="0"/>
              <a:t>Улучшение эффективности клиентского сервиса</a:t>
            </a:r>
            <a:r>
              <a:rPr lang="ru-RU" sz="1800" dirty="0"/>
              <a:t>.</a:t>
            </a:r>
          </a:p>
          <a:p>
            <a:r>
              <a:rPr lang="ru-RU" sz="1800" dirty="0"/>
              <a:t>• </a:t>
            </a:r>
            <a:r>
              <a:rPr lang="ru-RU" dirty="0"/>
              <a:t>Предсказуемость и стабильность.</a:t>
            </a:r>
          </a:p>
          <a:p>
            <a:r>
              <a:rPr lang="ru-RU" sz="1800" dirty="0"/>
              <a:t>• </a:t>
            </a:r>
            <a:r>
              <a:rPr lang="ru-RU" dirty="0"/>
              <a:t>Получение конкурентного преимущества на локальном рынке.</a:t>
            </a:r>
            <a:endParaRPr lang="en-US" sz="1800" dirty="0"/>
          </a:p>
          <a:p>
            <a:endParaRPr lang="en-US" dirty="0"/>
          </a:p>
          <a:p>
            <a:r>
              <a:rPr lang="ru-RU" sz="1800" b="1" dirty="0"/>
              <a:t>ЗАДАЧИ</a:t>
            </a:r>
            <a:r>
              <a:rPr lang="ru-RU" sz="1800" dirty="0"/>
              <a:t> </a:t>
            </a:r>
            <a:br>
              <a:rPr lang="ru-RU" sz="1800" dirty="0"/>
            </a:br>
            <a:r>
              <a:rPr lang="ru-RU" sz="1800" dirty="0"/>
              <a:t>•</a:t>
            </a:r>
            <a:r>
              <a:rPr lang="ru-RU" b="1" dirty="0"/>
              <a:t> </a:t>
            </a:r>
            <a:r>
              <a:rPr lang="ru-RU" dirty="0"/>
              <a:t>Создать AI-ассистента, который корректно работает на русском.</a:t>
            </a:r>
            <a:br>
              <a:rPr lang="ru-RU" sz="1800" dirty="0"/>
            </a:br>
            <a:r>
              <a:rPr lang="ru-RU" sz="1800" dirty="0"/>
              <a:t>• </a:t>
            </a:r>
            <a:r>
              <a:rPr lang="ru-RU" dirty="0"/>
              <a:t>Интегрировать AI в существующие бизнес-процессы с минимальными затратами. </a:t>
            </a:r>
          </a:p>
          <a:p>
            <a:r>
              <a:rPr lang="ru-RU" sz="1800" dirty="0"/>
              <a:t>•</a:t>
            </a:r>
            <a:r>
              <a:rPr lang="ru-RU" dirty="0"/>
              <a:t> Обеспечить цифровую трансформацию компании в соответствии с госполитикой РФ.</a:t>
            </a:r>
          </a:p>
          <a:p>
            <a:endParaRPr lang="en-US" sz="1800" dirty="0"/>
          </a:p>
          <a:p>
            <a:r>
              <a:rPr lang="ru-RU" sz="1800" b="1" dirty="0"/>
              <a:t>БОЛИ (ПРОБЛЕМЫ)</a:t>
            </a:r>
            <a:r>
              <a:rPr lang="ru-RU" sz="1800" dirty="0"/>
              <a:t> </a:t>
            </a:r>
            <a:br>
              <a:rPr lang="ru-RU" sz="1800" dirty="0"/>
            </a:br>
            <a:r>
              <a:rPr lang="ru-RU" sz="1800" dirty="0"/>
              <a:t>•</a:t>
            </a:r>
            <a:r>
              <a:rPr lang="ru-RU" b="1" dirty="0"/>
              <a:t> </a:t>
            </a:r>
            <a:r>
              <a:rPr lang="ru-RU" dirty="0"/>
              <a:t>Не удовлетворительное качество работы зарубежных AI (</a:t>
            </a:r>
            <a:r>
              <a:rPr lang="ru-RU" dirty="0" err="1"/>
              <a:t>ChatGPT</a:t>
            </a:r>
            <a:r>
              <a:rPr lang="ru-RU" dirty="0"/>
              <a:t>) на русском языке.</a:t>
            </a:r>
            <a:br>
              <a:rPr lang="ru-RU" sz="1800" dirty="0"/>
            </a:br>
            <a:r>
              <a:rPr lang="ru-RU" sz="1800" dirty="0"/>
              <a:t>• </a:t>
            </a:r>
            <a:r>
              <a:rPr lang="ru-RU" dirty="0"/>
              <a:t>Необходимость в надежном и юридически совместимом решении в РФ. </a:t>
            </a:r>
          </a:p>
          <a:p>
            <a:r>
              <a:rPr lang="ru-RU" sz="1800" dirty="0"/>
              <a:t>• </a:t>
            </a:r>
            <a:r>
              <a:rPr lang="ru-RU" dirty="0"/>
              <a:t>Высокие затраты на доработку и "обучение" зарубежной модели.</a:t>
            </a:r>
            <a:endParaRPr lang="ru-RU" sz="1800" dirty="0"/>
          </a:p>
          <a:p>
            <a:endParaRPr lang="ru-RU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262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7A3959-1846-4BDB-8C74-CF92EBB75745}"/>
              </a:ext>
            </a:extLst>
          </p:cNvPr>
          <p:cNvSpPr txBox="1"/>
          <p:nvPr/>
        </p:nvSpPr>
        <p:spPr>
          <a:xfrm>
            <a:off x="1495312" y="1690062"/>
            <a:ext cx="9595821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latin typeface="+mj-lt"/>
              </a:rPr>
              <a:t>Выводы</a:t>
            </a:r>
          </a:p>
          <a:p>
            <a:pPr>
              <a:buFont typeface="+mj-lt"/>
              <a:buAutoNum type="arabicPeriod"/>
            </a:pPr>
            <a:r>
              <a:rPr lang="ru-RU" sz="2400" b="1" dirty="0">
                <a:latin typeface="+mj-lt"/>
              </a:rPr>
              <a:t>Разные стратегии ценности:</a:t>
            </a:r>
            <a:endParaRPr lang="ru-RU" sz="2400" dirty="0">
              <a:latin typeface="+mj-lt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sz="2000" b="1" dirty="0" err="1">
                <a:latin typeface="+mj-lt"/>
              </a:rPr>
              <a:t>DeepSeek</a:t>
            </a:r>
            <a:r>
              <a:rPr lang="ru-RU" sz="2000" dirty="0">
                <a:latin typeface="+mj-lt"/>
              </a:rPr>
              <a:t> делает ставку на </a:t>
            </a:r>
            <a:r>
              <a:rPr lang="ru-RU" sz="2000" b="1" dirty="0">
                <a:latin typeface="+mj-lt"/>
              </a:rPr>
              <a:t>открытость, доступность и глобальную конкурентоспособность</a:t>
            </a:r>
            <a:r>
              <a:rPr lang="ru-RU" sz="2000" dirty="0">
                <a:latin typeface="+mj-lt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2000" b="1" dirty="0" err="1">
                <a:latin typeface="+mj-lt"/>
              </a:rPr>
              <a:t>YandexGPT</a:t>
            </a:r>
            <a:r>
              <a:rPr lang="ru-RU" sz="2000" dirty="0">
                <a:latin typeface="+mj-lt"/>
              </a:rPr>
              <a:t> фокусируется на </a:t>
            </a:r>
            <a:r>
              <a:rPr lang="ru-RU" sz="2000" b="1" dirty="0" err="1">
                <a:latin typeface="+mj-lt"/>
              </a:rPr>
              <a:t>гиперлокальности</a:t>
            </a:r>
            <a:r>
              <a:rPr lang="ru-RU" sz="2000" b="1" dirty="0">
                <a:latin typeface="+mj-lt"/>
              </a:rPr>
              <a:t>, глубокой интеграции в существующую экосистему и решении проблем доступности</a:t>
            </a:r>
            <a:r>
              <a:rPr lang="ru-RU" sz="2000" dirty="0">
                <a:latin typeface="+mj-lt"/>
              </a:rPr>
              <a:t> на конкретном рынке.</a:t>
            </a:r>
          </a:p>
          <a:p>
            <a:pPr>
              <a:buFont typeface="+mj-lt"/>
              <a:buAutoNum type="arabicPeriod"/>
            </a:pPr>
            <a:r>
              <a:rPr lang="ru-RU" sz="2400" b="1" dirty="0">
                <a:latin typeface="+mj-lt"/>
              </a:rPr>
              <a:t>Ключевые факторы успеха:</a:t>
            </a:r>
            <a:endParaRPr lang="ru-RU" sz="2400" dirty="0">
              <a:latin typeface="+mj-lt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sz="2000" b="1" dirty="0" err="1">
                <a:latin typeface="+mj-lt"/>
              </a:rPr>
              <a:t>DeepSeek</a:t>
            </a:r>
            <a:r>
              <a:rPr lang="ru-RU" sz="2000" b="1" dirty="0">
                <a:latin typeface="+mj-lt"/>
              </a:rPr>
              <a:t>:</a:t>
            </a:r>
            <a:r>
              <a:rPr lang="ru-RU" sz="2000" dirty="0">
                <a:latin typeface="+mj-lt"/>
              </a:rPr>
              <a:t> «Обезболивает» высокие цены и закрытость конкурентов.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2000" b="1" dirty="0" err="1">
                <a:latin typeface="+mj-lt"/>
              </a:rPr>
              <a:t>YandexGPT</a:t>
            </a:r>
            <a:r>
              <a:rPr lang="ru-RU" sz="2000" b="1" dirty="0">
                <a:latin typeface="+mj-lt"/>
              </a:rPr>
              <a:t>:</a:t>
            </a:r>
            <a:r>
              <a:rPr lang="ru-RU" sz="2000" dirty="0">
                <a:latin typeface="+mj-lt"/>
              </a:rPr>
              <a:t> «Обезболивает» низкое качество зарубежных AI для русского языка и юридические барьеры.</a:t>
            </a:r>
          </a:p>
        </p:txBody>
      </p:sp>
    </p:spTree>
    <p:extLst>
      <p:ext uri="{BB962C8B-B14F-4D97-AF65-F5344CB8AC3E}">
        <p14:creationId xmlns:p14="http://schemas.microsoft.com/office/powerpoint/2010/main" val="182080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D7C538-97AE-60F7-CB00-E44FD396E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" y="126586"/>
            <a:ext cx="10515600" cy="1325563"/>
          </a:xfrm>
        </p:spPr>
        <p:txBody>
          <a:bodyPr/>
          <a:lstStyle/>
          <a:p>
            <a:r>
              <a:rPr lang="ru-RU" dirty="0"/>
              <a:t>О компании: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0C15A-DE27-29B0-E5F5-CF29793F9B91}"/>
              </a:ext>
            </a:extLst>
          </p:cNvPr>
          <p:cNvSpPr txBox="1"/>
          <p:nvPr/>
        </p:nvSpPr>
        <p:spPr>
          <a:xfrm>
            <a:off x="467139" y="1452149"/>
            <a:ext cx="64919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История возникновения: Основана в 1992 году Марком </a:t>
            </a:r>
            <a:r>
              <a:rPr lang="ru-RU" dirty="0" err="1"/>
              <a:t>Райбертом</a:t>
            </a:r>
            <a:r>
              <a:rPr lang="ru-RU" dirty="0"/>
              <a:t> как спин-офф из Массачусетского технологического института (MIT). Изначально была чисто исследовательской организацией, финансируемой за счет грантов.</a:t>
            </a:r>
          </a:p>
          <a:p>
            <a:endParaRPr lang="ru-RU" dirty="0"/>
          </a:p>
          <a:p>
            <a:r>
              <a:rPr lang="ru-RU" dirty="0"/>
              <a:t>Чем занимается: Создание самых передовых в мире динамических роботов. Компания трансформирует фундаментальные исследования в робототехнике в практические коммерческие и исследовательские решения.</a:t>
            </a:r>
          </a:p>
          <a:p>
            <a:endParaRPr lang="ru-RU" dirty="0"/>
          </a:p>
          <a:p>
            <a:r>
              <a:rPr lang="ru-RU" dirty="0"/>
              <a:t>Миссия: Представить миру новых мобильных роботов и наделить их возможностями, которые помогут обществу стать более продуктивным и безопасным.</a:t>
            </a:r>
          </a:p>
          <a:p>
            <a:endParaRPr lang="ru-RU" dirty="0"/>
          </a:p>
          <a:p>
            <a:r>
              <a:rPr lang="ru-RU" dirty="0"/>
              <a:t>Рынки: Промышленность, логистика, строительство, энергетика, оборона и безопасность, R&amp;D.</a:t>
            </a:r>
          </a:p>
        </p:txBody>
      </p:sp>
      <p:pic>
        <p:nvPicPr>
          <p:cNvPr id="3074" name="Picture 2" descr="The Boston Dynamics Story - TechStory">
            <a:extLst>
              <a:ext uri="{FF2B5EF4-FFF2-40B4-BE49-F238E27FC236}">
                <a16:creationId xmlns:a16="http://schemas.microsoft.com/office/drawing/2014/main" id="{4F868E6A-C27D-43AC-0484-3018482E7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048" y="1452149"/>
            <a:ext cx="5087178" cy="385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388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98946-2317-FD47-DEED-D558460D9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01" y="280022"/>
            <a:ext cx="5815833" cy="1325563"/>
          </a:xfrm>
        </p:spPr>
        <p:txBody>
          <a:bodyPr/>
          <a:lstStyle/>
          <a:p>
            <a:r>
              <a:rPr lang="ru-RU" dirty="0"/>
              <a:t>Ключевые продукты: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E7E40D-1CBA-ED9E-94D9-E78A7430BE84}"/>
              </a:ext>
            </a:extLst>
          </p:cNvPr>
          <p:cNvSpPr txBox="1"/>
          <p:nvPr/>
        </p:nvSpPr>
        <p:spPr>
          <a:xfrm>
            <a:off x="622853" y="1650931"/>
            <a:ext cx="68911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Spot</a:t>
            </a:r>
            <a:r>
              <a:rPr lang="ru-RU" dirty="0"/>
              <a:t>: Первый коммерческий продукт — мобильная платформа для инспекций и R&amp;D.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 err="1"/>
              <a:t>Stretch</a:t>
            </a:r>
            <a:r>
              <a:rPr lang="ru-RU" dirty="0"/>
              <a:t>: Целевое решение для автоматизации складов.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Atlas: Технологический флагман и исследовательская платформа.</a:t>
            </a:r>
          </a:p>
        </p:txBody>
      </p:sp>
      <p:pic>
        <p:nvPicPr>
          <p:cNvPr id="4098" name="Picture 2" descr="Boston Dynamics Expands Global Sales of Spot® Robot | Boston Dynamics">
            <a:extLst>
              <a:ext uri="{FF2B5EF4-FFF2-40B4-BE49-F238E27FC236}">
                <a16:creationId xmlns:a16="http://schemas.microsoft.com/office/drawing/2014/main" id="{0DC0C5CD-3CC9-526D-DE01-0AE300236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31" y="280022"/>
            <a:ext cx="4228916" cy="237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rom Idea to Application with Stretch | Boston Dynamics">
            <a:extLst>
              <a:ext uri="{FF2B5EF4-FFF2-40B4-BE49-F238E27FC236}">
                <a16:creationId xmlns:a16="http://schemas.microsoft.com/office/drawing/2014/main" id="{CF085B90-19EA-3FAF-9535-06AF43534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087" y="2517506"/>
            <a:ext cx="2997614" cy="211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tlas - ROBOTS: Your Guide to the World of Robotics">
            <a:extLst>
              <a:ext uri="{FF2B5EF4-FFF2-40B4-BE49-F238E27FC236}">
                <a16:creationId xmlns:a16="http://schemas.microsoft.com/office/drawing/2014/main" id="{FC56D6E8-9872-84DA-DF46-77B1F4E7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087" y="4727272"/>
            <a:ext cx="2997614" cy="202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605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4ADC15-294F-2C32-BD88-F7106700B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67" y="365125"/>
            <a:ext cx="11709647" cy="1325563"/>
          </a:xfrm>
        </p:spPr>
        <p:txBody>
          <a:bodyPr>
            <a:normAutofit/>
          </a:bodyPr>
          <a:lstStyle/>
          <a:p>
            <a:r>
              <a:rPr lang="ru-RU" sz="3600" dirty="0"/>
              <a:t>Шаблон ценностного предложения по </a:t>
            </a:r>
            <a:r>
              <a:rPr lang="ru-RU" sz="3600" dirty="0" err="1"/>
              <a:t>Остервальдеру</a:t>
            </a:r>
            <a:endParaRPr lang="ru-RU" sz="3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D01836-5A15-4795-0B4C-AA9380F86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53" y="1593117"/>
            <a:ext cx="8128418" cy="45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81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9C325B-FEA5-B435-E2DC-7D7228C3253D}"/>
              </a:ext>
            </a:extLst>
          </p:cNvPr>
          <p:cNvSpPr txBox="1"/>
          <p:nvPr/>
        </p:nvSpPr>
        <p:spPr>
          <a:xfrm>
            <a:off x="230819" y="355107"/>
            <a:ext cx="7519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Предлагаемые Продукты и Услуги:</a:t>
            </a:r>
            <a:br>
              <a:rPr lang="ru-RU" dirty="0"/>
            </a:br>
            <a:r>
              <a:rPr lang="ru-RU" dirty="0"/>
              <a:t>• Передовые мобильные роботы (</a:t>
            </a:r>
            <a:r>
              <a:rPr lang="ru-RU" dirty="0" err="1"/>
              <a:t>Spot</a:t>
            </a:r>
            <a:r>
              <a:rPr lang="ru-RU" dirty="0"/>
              <a:t>, </a:t>
            </a:r>
            <a:r>
              <a:rPr lang="ru-RU" dirty="0" err="1"/>
              <a:t>Stretch</a:t>
            </a:r>
            <a:r>
              <a:rPr lang="en-US" dirty="0"/>
              <a:t>, Atlas</a:t>
            </a:r>
            <a:r>
              <a:rPr lang="ru-RU" dirty="0"/>
              <a:t>)</a:t>
            </a:r>
            <a:br>
              <a:rPr lang="ru-RU" dirty="0"/>
            </a:br>
            <a:r>
              <a:rPr lang="ru-RU" dirty="0"/>
              <a:t>• Программное обеспечение для автономии и управления данными</a:t>
            </a:r>
            <a:br>
              <a:rPr lang="ru-RU" dirty="0"/>
            </a:br>
            <a:r>
              <a:rPr lang="ru-RU" dirty="0"/>
              <a:t>• SDK и платформы для разработки</a:t>
            </a:r>
            <a:br>
              <a:rPr lang="ru-RU" dirty="0"/>
            </a:br>
            <a:r>
              <a:rPr lang="ru-RU" dirty="0"/>
              <a:t>• Экспертиза в динамической робототехнике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C8B98-AA12-C6F8-BFE1-B734B3E6601C}"/>
              </a:ext>
            </a:extLst>
          </p:cNvPr>
          <p:cNvSpPr txBox="1"/>
          <p:nvPr/>
        </p:nvSpPr>
        <p:spPr>
          <a:xfrm>
            <a:off x="319596" y="2060605"/>
            <a:ext cx="57764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Факторы выгоды:</a:t>
            </a:r>
            <a:br>
              <a:rPr lang="ru-RU" dirty="0"/>
            </a:br>
            <a:r>
              <a:rPr lang="ru-RU" dirty="0"/>
              <a:t>• Открывает новые возможности для автоматизации, которые ранее считались невозможными.</a:t>
            </a:r>
            <a:br>
              <a:rPr lang="ru-RU" dirty="0"/>
            </a:br>
            <a:r>
              <a:rPr lang="ru-RU" dirty="0"/>
              <a:t>• Предоставляет платформу для будущих инноваций (через SDK и открытую архитектуру).</a:t>
            </a:r>
            <a:br>
              <a:rPr lang="ru-RU" dirty="0"/>
            </a:br>
            <a:r>
              <a:rPr lang="ru-RU" dirty="0"/>
              <a:t>• Формирует новое видение будущего робототехники и человеко-робот взаимодействия.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F787E-C444-965A-585E-36DE4A7AB370}"/>
              </a:ext>
            </a:extLst>
          </p:cNvPr>
          <p:cNvSpPr txBox="1"/>
          <p:nvPr/>
        </p:nvSpPr>
        <p:spPr>
          <a:xfrm>
            <a:off x="319596" y="4320100"/>
            <a:ext cx="63209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Обезболивающее (факторы помощи):</a:t>
            </a:r>
            <a:br>
              <a:rPr lang="ru-RU" dirty="0"/>
            </a:br>
            <a:r>
              <a:rPr lang="ru-RU" dirty="0"/>
              <a:t>• Решает проблему "технологического потолка" — другие роботы не могут работать в сложной, неструктурированной среде.</a:t>
            </a:r>
            <a:br>
              <a:rPr lang="ru-RU" dirty="0"/>
            </a:br>
            <a:r>
              <a:rPr lang="ru-RU" dirty="0"/>
              <a:t>• Снимает страх перед внедрением роботов — предоставляет надежные, проверенные решения "под ключ".</a:t>
            </a:r>
            <a:br>
              <a:rPr lang="ru-RU" dirty="0"/>
            </a:br>
            <a:r>
              <a:rPr lang="ru-RU" dirty="0"/>
              <a:t>• Устраняет необходимость самостоятельных R&amp;D — компании могут использовать готовые передовые технологии.</a:t>
            </a:r>
          </a:p>
        </p:txBody>
      </p:sp>
      <p:pic>
        <p:nvPicPr>
          <p:cNvPr id="5122" name="Picture 2" descr="Boston Dynamics' new video shows that its humanoid robot doesn't need a  human | The Verge">
            <a:extLst>
              <a:ext uri="{FF2B5EF4-FFF2-40B4-BE49-F238E27FC236}">
                <a16:creationId xmlns:a16="http://schemas.microsoft.com/office/drawing/2014/main" id="{3FCC9B81-5065-51E0-70E0-8B81C86E5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569" y="400910"/>
            <a:ext cx="4252158" cy="286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xclusive: Boston Dynamics pledges not to weaponize its robots">
            <a:extLst>
              <a:ext uri="{FF2B5EF4-FFF2-40B4-BE49-F238E27FC236}">
                <a16:creationId xmlns:a16="http://schemas.microsoft.com/office/drawing/2014/main" id="{692BA8A3-37CE-9B95-1EB7-1757DAFB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05" y="3689785"/>
            <a:ext cx="4511822" cy="253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263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43CFA6-57B6-57BD-E6DB-A9F76D57630A}"/>
              </a:ext>
            </a:extLst>
          </p:cNvPr>
          <p:cNvSpPr txBox="1"/>
          <p:nvPr/>
        </p:nvSpPr>
        <p:spPr>
          <a:xfrm>
            <a:off x="221942" y="328474"/>
            <a:ext cx="5584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Возможные выгоды:</a:t>
            </a:r>
            <a:br>
              <a:rPr lang="ru-RU" dirty="0"/>
            </a:br>
            <a:r>
              <a:rPr lang="ru-RU" dirty="0"/>
              <a:t>• Быть на передовой технологического прогресса.</a:t>
            </a:r>
            <a:br>
              <a:rPr lang="ru-RU" dirty="0"/>
            </a:br>
            <a:r>
              <a:rPr lang="ru-RU" dirty="0"/>
              <a:t>• Получить долгосрочное конкурентное преимущество за счет использования роботов и сократить расходы.</a:t>
            </a:r>
            <a:br>
              <a:rPr lang="ru-RU" dirty="0"/>
            </a:br>
            <a:r>
              <a:rPr lang="ru-RU" dirty="0"/>
              <a:t>• Привлечь таланты, желающие работать с передовыми технологиями.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9149D-83D8-CC29-A38B-D9B88B12757F}"/>
              </a:ext>
            </a:extLst>
          </p:cNvPr>
          <p:cNvSpPr txBox="1"/>
          <p:nvPr/>
        </p:nvSpPr>
        <p:spPr>
          <a:xfrm>
            <a:off x="221942" y="2272683"/>
            <a:ext cx="5060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Задачи:</a:t>
            </a:r>
            <a:br>
              <a:rPr lang="ru-RU" dirty="0"/>
            </a:br>
            <a:r>
              <a:rPr lang="ru-RU" dirty="0"/>
              <a:t>• Автоматизировать опасные и рутинные задачи</a:t>
            </a:r>
            <a:br>
              <a:rPr lang="ru-RU" dirty="0"/>
            </a:br>
            <a:r>
              <a:rPr lang="ru-RU" dirty="0"/>
              <a:t>• Собирать данные в недоступных местах</a:t>
            </a:r>
            <a:br>
              <a:rPr lang="ru-RU" dirty="0"/>
            </a:br>
            <a:r>
              <a:rPr lang="ru-RU" dirty="0"/>
              <a:t>• Повысить эффективность операций</a:t>
            </a:r>
            <a:br>
              <a:rPr lang="ru-RU" dirty="0"/>
            </a:br>
            <a:r>
              <a:rPr lang="ru-RU" dirty="0"/>
              <a:t>• Обеспечить безопасность людей</a:t>
            </a:r>
            <a:br>
              <a:rPr lang="ru-RU" dirty="0"/>
            </a:br>
            <a:r>
              <a:rPr lang="ru-RU" dirty="0"/>
              <a:t>• Проводить R&amp;D в робототехнике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E33CE-3F42-B070-0894-6CEF4CD1F124}"/>
              </a:ext>
            </a:extLst>
          </p:cNvPr>
          <p:cNvSpPr txBox="1"/>
          <p:nvPr/>
        </p:nvSpPr>
        <p:spPr>
          <a:xfrm>
            <a:off x="221942" y="4216892"/>
            <a:ext cx="4847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Боли (проблемы):</a:t>
            </a:r>
            <a:br>
              <a:rPr lang="ru-RU" dirty="0"/>
            </a:br>
            <a:r>
              <a:rPr lang="ru-RU" dirty="0"/>
              <a:t>• Существующие решения (стационарные роботы, дроны) ограничены в возможностях.</a:t>
            </a:r>
            <a:br>
              <a:rPr lang="ru-RU" dirty="0"/>
            </a:br>
            <a:r>
              <a:rPr lang="ru-RU" dirty="0"/>
              <a:t>• Высокие риски и затраты на автоматизацию сложных процессов.</a:t>
            </a:r>
            <a:br>
              <a:rPr lang="ru-RU" dirty="0"/>
            </a:br>
            <a:r>
              <a:rPr lang="ru-RU" dirty="0"/>
              <a:t>• Страх перед неудачными инвестициями в незрелые технологии.</a:t>
            </a:r>
          </a:p>
        </p:txBody>
      </p:sp>
      <p:pic>
        <p:nvPicPr>
          <p:cNvPr id="6146" name="Picture 2" descr="Прыгает и падает: Boston Dynamics показала неудачные дубли робочеловека -  Hi-Tech Mail">
            <a:extLst>
              <a:ext uri="{FF2B5EF4-FFF2-40B4-BE49-F238E27FC236}">
                <a16:creationId xmlns:a16="http://schemas.microsoft.com/office/drawing/2014/main" id="{A3367795-8158-D643-CA10-41E85DC16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759" y="3671055"/>
            <a:ext cx="4855530" cy="242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6" descr="ᐅ Компания Boston Dynamics – ТОП создатель роботов из будущего">
            <a:extLst>
              <a:ext uri="{FF2B5EF4-FFF2-40B4-BE49-F238E27FC236}">
                <a16:creationId xmlns:a16="http://schemas.microsoft.com/office/drawing/2014/main" id="{2B77471D-4F94-C8C9-0036-1F15C301D6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8" descr="Робот Boston Dynamics научился открывать двери без помощи человека">
            <a:extLst>
              <a:ext uri="{FF2B5EF4-FFF2-40B4-BE49-F238E27FC236}">
                <a16:creationId xmlns:a16="http://schemas.microsoft.com/office/drawing/2014/main" id="{F521FE28-694E-3882-F7ED-4DB85F7434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1973062"/>
            <a:ext cx="1760738" cy="176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7EF29AD-7E61-D6E1-3866-3094DC43C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615519"/>
            <a:ext cx="4351144" cy="266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8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DF715A-4550-12AE-F858-118AF6B1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Компания №2: </a:t>
            </a:r>
            <a:r>
              <a:rPr lang="en-US" dirty="0" err="1"/>
              <a:t>Promobot</a:t>
            </a:r>
            <a:endParaRPr lang="ru-RU" dirty="0"/>
          </a:p>
        </p:txBody>
      </p:sp>
      <p:pic>
        <p:nvPicPr>
          <p:cNvPr id="1026" name="Picture 2" descr="О компании | PROMOBOT">
            <a:extLst>
              <a:ext uri="{FF2B5EF4-FFF2-40B4-BE49-F238E27FC236}">
                <a16:creationId xmlns:a16="http://schemas.microsoft.com/office/drawing/2014/main" id="{F1F6C148-B047-8B6D-BA15-400485BF3D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56" y="1825625"/>
            <a:ext cx="870528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28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9015C1D7-326A-DD0A-72E9-B321B51B4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21106"/>
            <a:ext cx="12010748" cy="58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022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1908</Words>
  <Application>Microsoft Office PowerPoint</Application>
  <PresentationFormat>Широкоэкранный</PresentationFormat>
  <Paragraphs>178</Paragraphs>
  <Slides>25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Тема Office</vt:lpstr>
      <vt:lpstr>Сектор Robototech</vt:lpstr>
      <vt:lpstr>Компания №1:  Boston Dynamics</vt:lpstr>
      <vt:lpstr>О компании:</vt:lpstr>
      <vt:lpstr>Ключевые продукты:</vt:lpstr>
      <vt:lpstr>Шаблон ценностного предложения по Остервальдеру</vt:lpstr>
      <vt:lpstr>Презентация PowerPoint</vt:lpstr>
      <vt:lpstr>Презентация PowerPoint</vt:lpstr>
      <vt:lpstr>Компания №2: Promobot</vt:lpstr>
      <vt:lpstr>Презентация PowerPoint</vt:lpstr>
      <vt:lpstr>Ключевые продукты:</vt:lpstr>
      <vt:lpstr>Шаблон ценностного предложения по Остервальдеру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Сектор Robototech</dc:title>
  <dc:creator>Игорь Мешечкин</dc:creator>
  <cp:lastModifiedBy>Сливкин Артём Сергеевич</cp:lastModifiedBy>
  <cp:revision>11</cp:revision>
  <dcterms:created xsi:type="dcterms:W3CDTF">2025-11-04T11:06:48Z</dcterms:created>
  <dcterms:modified xsi:type="dcterms:W3CDTF">2025-11-14T11:42:10Z</dcterms:modified>
</cp:coreProperties>
</file>